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2" r:id="rId2"/>
    <p:sldId id="296" r:id="rId3"/>
    <p:sldId id="297" r:id="rId4"/>
    <p:sldId id="300" r:id="rId5"/>
    <p:sldId id="301" r:id="rId6"/>
    <p:sldId id="298" r:id="rId7"/>
    <p:sldId id="299" r:id="rId8"/>
    <p:sldId id="303" r:id="rId9"/>
    <p:sldId id="302" r:id="rId10"/>
    <p:sldId id="308" r:id="rId11"/>
    <p:sldId id="304" r:id="rId12"/>
    <p:sldId id="295" r:id="rId13"/>
    <p:sldId id="307" r:id="rId14"/>
    <p:sldId id="306" r:id="rId15"/>
    <p:sldId id="30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вгения Волкова" initials="ЕВ" lastIdx="1" clrIdx="0">
    <p:extLst>
      <p:ext uri="{19B8F6BF-5375-455C-9EA6-DF929625EA0E}">
        <p15:presenceInfo xmlns:p15="http://schemas.microsoft.com/office/powerpoint/2012/main" userId="e80693701adf10d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p:cViewPr varScale="1">
        <p:scale>
          <a:sx n="120" d="100"/>
          <a:sy n="120" d="100"/>
        </p:scale>
        <p:origin x="140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2887C-5351-F742-B254-3229BD94734A}" type="datetimeFigureOut">
              <a:rPr lang="ru-RU" smtClean="0"/>
              <a:t>26.02.2020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81797-36A1-9743-AB7B-E96B04E7C7F7}" type="slidenum">
              <a:rPr lang="ru-RU" smtClean="0"/>
              <a:t>‹#›</a:t>
            </a:fld>
            <a:endParaRPr lang="ru-RU"/>
          </a:p>
        </p:txBody>
      </p:sp>
    </p:spTree>
    <p:extLst>
      <p:ext uri="{BB962C8B-B14F-4D97-AF65-F5344CB8AC3E}">
        <p14:creationId xmlns:p14="http://schemas.microsoft.com/office/powerpoint/2010/main" val="175175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26.02.2020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26.02.2020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26.02.2020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26.02.2020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26.02.2020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26.02.2020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26.02.2020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27384"/>
            <a:ext cx="9168904" cy="6858000"/>
          </a:xfrm>
          <a:prstGeom prst="rect">
            <a:avLst/>
          </a:prstGeom>
          <a:noFill/>
        </p:spPr>
      </p:pic>
      <p:pic>
        <p:nvPicPr>
          <p:cNvPr id="3" name="Picture 2" descr="http://volgoshop.ru/wp-content/uploads/oster.jpg"/>
          <p:cNvPicPr>
            <a:picLocks noChangeAspect="1" noChangeArrowheads="1"/>
          </p:cNvPicPr>
          <p:nvPr/>
        </p:nvPicPr>
        <p:blipFill>
          <a:blip r:embed="rId3" cstate="screen"/>
          <a:srcRect/>
          <a:stretch>
            <a:fillRect/>
          </a:stretch>
        </p:blipFill>
        <p:spPr bwMode="auto">
          <a:xfrm>
            <a:off x="5148064" y="548680"/>
            <a:ext cx="3174649" cy="1260000"/>
          </a:xfrm>
          <a:prstGeom prst="rect">
            <a:avLst/>
          </a:prstGeom>
          <a:noFill/>
          <a:effectLst>
            <a:softEdge rad="63500"/>
          </a:effectLst>
        </p:spPr>
      </p:pic>
      <p:sp>
        <p:nvSpPr>
          <p:cNvPr id="4" name="Прямоугольник 3"/>
          <p:cNvSpPr/>
          <p:nvPr/>
        </p:nvSpPr>
        <p:spPr>
          <a:xfrm>
            <a:off x="5004048" y="4005064"/>
            <a:ext cx="3600400" cy="1200329"/>
          </a:xfrm>
          <a:prstGeom prst="rect">
            <a:avLst/>
          </a:prstGeom>
        </p:spPr>
        <p:txBody>
          <a:bodyPr wrap="square">
            <a:spAutoFit/>
          </a:bodyPr>
          <a:lstStyle/>
          <a:p>
            <a:r>
              <a:rPr lang="ru-RU" b="1" dirty="0"/>
              <a:t>Подготовила: Волкова Е.С.</a:t>
            </a:r>
          </a:p>
          <a:p>
            <a:r>
              <a:rPr lang="ru-RU" b="1" dirty="0" err="1"/>
              <a:t>Биктимирова</a:t>
            </a:r>
            <a:r>
              <a:rPr lang="ru-RU" b="1" dirty="0"/>
              <a:t> О.А.</a:t>
            </a:r>
          </a:p>
          <a:p>
            <a:r>
              <a:rPr lang="ru-RU" b="1" dirty="0"/>
              <a:t>Средняя группа №1</a:t>
            </a:r>
          </a:p>
          <a:p>
            <a:r>
              <a:rPr lang="ru-RU" b="1" dirty="0"/>
              <a:t>«Одуванчики»</a:t>
            </a:r>
          </a:p>
        </p:txBody>
      </p:sp>
      <p:sp>
        <p:nvSpPr>
          <p:cNvPr id="5" name="TextBox 4"/>
          <p:cNvSpPr txBox="1"/>
          <p:nvPr/>
        </p:nvSpPr>
        <p:spPr>
          <a:xfrm>
            <a:off x="715326" y="793050"/>
            <a:ext cx="3732827" cy="523220"/>
          </a:xfrm>
          <a:prstGeom prst="rect">
            <a:avLst/>
          </a:prstGeom>
          <a:noFill/>
        </p:spPr>
        <p:txBody>
          <a:bodyPr wrap="square" rtlCol="0">
            <a:spAutoFit/>
          </a:bodyPr>
          <a:lstStyle/>
          <a:p>
            <a:r>
              <a:rPr lang="ru-RU" sz="2800" b="1" dirty="0">
                <a:solidFill>
                  <a:schemeClr val="accent2">
                    <a:lumMod val="50000"/>
                  </a:schemeClr>
                </a:solidFill>
              </a:rPr>
              <a:t>Читайте детям книги!</a:t>
            </a:r>
          </a:p>
        </p:txBody>
      </p:sp>
      <p:pic>
        <p:nvPicPr>
          <p:cNvPr id="10" name="Рисунок 9" descr="Изображение выглядит как внутренний, сидит, маленький, комната&#10;&#10;Автоматически созданное описание">
            <a:extLst>
              <a:ext uri="{FF2B5EF4-FFF2-40B4-BE49-F238E27FC236}">
                <a16:creationId xmlns:a16="http://schemas.microsoft.com/office/drawing/2014/main" id="{2D5962E1-FFED-A640-A97E-EC4ACF3C53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5" y="1808680"/>
            <a:ext cx="3684017" cy="37085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24904" y="0"/>
            <a:ext cx="9168904" cy="6858000"/>
          </a:xfrm>
          <a:prstGeom prst="rect">
            <a:avLst/>
          </a:prstGeom>
          <a:noFill/>
        </p:spPr>
      </p:pic>
      <p:sp>
        <p:nvSpPr>
          <p:cNvPr id="3" name="Прямоугольник 2"/>
          <p:cNvSpPr/>
          <p:nvPr/>
        </p:nvSpPr>
        <p:spPr>
          <a:xfrm>
            <a:off x="4860032" y="548680"/>
            <a:ext cx="3528392" cy="4401205"/>
          </a:xfrm>
          <a:prstGeom prst="rect">
            <a:avLst/>
          </a:prstGeom>
        </p:spPr>
        <p:txBody>
          <a:bodyPr wrap="square">
            <a:spAutoFit/>
          </a:bodyPr>
          <a:lstStyle/>
          <a:p>
            <a:r>
              <a:rPr lang="ru-RU" sz="2000" b="1" dirty="0"/>
              <a:t>Не нужно читать каждый вечер новую сказку: наши предки детям рассказывали сказку столько раз, чтобы он успевал её выучить наизусть. Только так малыш может усвоить архетипы и нравственные категории, заложенные в сказке. Да ребенок и сам потребует, как только сможет это делать, много-много раз повторять одну и ту же историю или сказку.</a:t>
            </a:r>
          </a:p>
        </p:txBody>
      </p:sp>
      <p:pic>
        <p:nvPicPr>
          <p:cNvPr id="4" name="Picture 3" descr="C:\Users\Виктор\Pictures\Сказки\04.jpg"/>
          <p:cNvPicPr>
            <a:picLocks noChangeAspect="1" noChangeArrowheads="1"/>
          </p:cNvPicPr>
          <p:nvPr/>
        </p:nvPicPr>
        <p:blipFill>
          <a:blip r:embed="rId3" cstate="screen"/>
          <a:srcRect/>
          <a:stretch>
            <a:fillRect/>
          </a:stretch>
        </p:blipFill>
        <p:spPr bwMode="auto">
          <a:xfrm>
            <a:off x="971600" y="1268760"/>
            <a:ext cx="3049954" cy="3240000"/>
          </a:xfrm>
          <a:prstGeom prst="rect">
            <a:avLst/>
          </a:prstGeom>
          <a:noFill/>
          <a:effectLst>
            <a:softEdge rad="317500"/>
          </a:effectLst>
        </p:spPr>
      </p:pic>
    </p:spTree>
  </p:cSld>
  <p:clrMapOvr>
    <a:masterClrMapping/>
  </p:clrMapOvr>
  <p:transition>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5004048" y="476672"/>
            <a:ext cx="3456384" cy="4708981"/>
          </a:xfrm>
          <a:prstGeom prst="rect">
            <a:avLst/>
          </a:prstGeom>
        </p:spPr>
        <p:txBody>
          <a:bodyPr wrap="square">
            <a:spAutoFit/>
          </a:bodyPr>
          <a:lstStyle/>
          <a:p>
            <a:r>
              <a:rPr lang="ru-RU" sz="2000" b="1" dirty="0"/>
              <a:t>Для дошколят постарше нужны истории длиннее, состоящие из нескольких связанных сюжетом эпизодов. К четырем годам у ребенка развивается воображение, и чтение становится особенно важным. Пусть в нём живут благородные рыцари, верные друзья, ни при каких условиях не способные на подлость и предательство, помогающие в трудную минуту.</a:t>
            </a:r>
          </a:p>
        </p:txBody>
      </p:sp>
      <p:pic>
        <p:nvPicPr>
          <p:cNvPr id="6" name="Picture 5" descr="C:\Users\Виктор\Pictures\Сказки\i (1).jpg"/>
          <p:cNvPicPr>
            <a:picLocks noChangeAspect="1" noChangeArrowheads="1"/>
          </p:cNvPicPr>
          <p:nvPr/>
        </p:nvPicPr>
        <p:blipFill>
          <a:blip r:embed="rId3" cstate="screen"/>
          <a:srcRect/>
          <a:stretch>
            <a:fillRect/>
          </a:stretch>
        </p:blipFill>
        <p:spPr bwMode="auto">
          <a:xfrm>
            <a:off x="2555776" y="3140968"/>
            <a:ext cx="1692000" cy="2132773"/>
          </a:xfrm>
          <a:prstGeom prst="rect">
            <a:avLst/>
          </a:prstGeom>
          <a:noFill/>
          <a:effectLst>
            <a:softEdge rad="127000"/>
          </a:effectLst>
        </p:spPr>
      </p:pic>
      <p:pic>
        <p:nvPicPr>
          <p:cNvPr id="7" name="Picture 3" descr="C:\Users\Виктор\Pictures\Сказки\t4_2820087.jpg"/>
          <p:cNvPicPr>
            <a:picLocks noChangeAspect="1" noChangeArrowheads="1"/>
          </p:cNvPicPr>
          <p:nvPr/>
        </p:nvPicPr>
        <p:blipFill>
          <a:blip r:embed="rId4" cstate="screen"/>
          <a:srcRect/>
          <a:stretch>
            <a:fillRect/>
          </a:stretch>
        </p:blipFill>
        <p:spPr bwMode="auto">
          <a:xfrm>
            <a:off x="899592" y="404664"/>
            <a:ext cx="1629542" cy="2304000"/>
          </a:xfrm>
          <a:prstGeom prst="rect">
            <a:avLst/>
          </a:prstGeom>
          <a:noFill/>
          <a:effectLst>
            <a:softEdge rad="127000"/>
          </a:effectLst>
        </p:spPr>
      </p:pic>
    </p:spTree>
  </p:cSld>
  <p:clrMapOvr>
    <a:masterClrMapping/>
  </p:clrMapOvr>
  <p:transition>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611560" y="332657"/>
            <a:ext cx="3960440" cy="5632311"/>
          </a:xfrm>
          <a:prstGeom prst="rect">
            <a:avLst/>
          </a:prstGeom>
        </p:spPr>
        <p:txBody>
          <a:bodyPr wrap="square">
            <a:spAutoFit/>
          </a:bodyPr>
          <a:lstStyle/>
          <a:p>
            <a:r>
              <a:rPr lang="ru-RU" sz="2000" b="1" dirty="0"/>
              <a:t>2. Каждый ребенок является индивидуальностью. Значит, интересы ребенка могут отличаться от ваших. Не нужно насильно пичкать ребенка тем, что он отвергает. Например, ваш ребенок категорически не хочет слушать вашу любимую книгу Н. Носова "Приключения Незнайки и его друзей". После нескольких попыток отложите чтение этой книги на следующий раз. Ищите то, что понравится, предлагайте разные варианты, и вы обязательно найдете то, что будет по вкусу ребенку, или же ждите, пока он «дорастет»до предложенной книги.</a:t>
            </a:r>
          </a:p>
        </p:txBody>
      </p:sp>
      <p:pic>
        <p:nvPicPr>
          <p:cNvPr id="4" name="Picture 4" descr="C:\Users\Виктор\Pictures\Сказки\11750_html_m12da5277.jpg"/>
          <p:cNvPicPr>
            <a:picLocks noChangeAspect="1" noChangeArrowheads="1"/>
          </p:cNvPicPr>
          <p:nvPr/>
        </p:nvPicPr>
        <p:blipFill>
          <a:blip r:embed="rId3" cstate="screen"/>
          <a:srcRect/>
          <a:stretch>
            <a:fillRect/>
          </a:stretch>
        </p:blipFill>
        <p:spPr bwMode="auto">
          <a:xfrm>
            <a:off x="5292080" y="1196752"/>
            <a:ext cx="2843759" cy="3600000"/>
          </a:xfrm>
          <a:prstGeom prst="rect">
            <a:avLst/>
          </a:prstGeom>
          <a:noFill/>
          <a:effectLst>
            <a:softEdge rad="317500"/>
          </a:effectLst>
        </p:spPr>
      </p:pic>
    </p:spTree>
  </p:cSld>
  <p:clrMapOvr>
    <a:masterClrMapping/>
  </p:clrMapOvr>
  <p:transition>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p:spPr>
        <p:style>
          <a:lnRef idx="2">
            <a:schemeClr val="accent2"/>
          </a:lnRef>
          <a:fillRef idx="1">
            <a:schemeClr val="lt1"/>
          </a:fillRef>
          <a:effectRef idx="0">
            <a:schemeClr val="accent2"/>
          </a:effectRef>
          <a:fontRef idx="minor">
            <a:schemeClr val="dk1"/>
          </a:fontRef>
        </p:style>
      </p:pic>
      <p:sp>
        <p:nvSpPr>
          <p:cNvPr id="3" name="Прямоугольник 2"/>
          <p:cNvSpPr/>
          <p:nvPr/>
        </p:nvSpPr>
        <p:spPr>
          <a:xfrm>
            <a:off x="611560" y="332656"/>
            <a:ext cx="3888432" cy="707886"/>
          </a:xfrm>
          <a:prstGeom prst="rect">
            <a:avLst/>
          </a:prstGeom>
        </p:spPr>
        <p:txBody>
          <a:bodyPr wrap="square">
            <a:spAutoFit/>
          </a:bodyPr>
          <a:lstStyle/>
          <a:p>
            <a:br>
              <a:rPr lang="ru-RU" sz="2000" b="1" dirty="0"/>
            </a:br>
            <a:endParaRPr lang="ru-RU" sz="2000" b="1" dirty="0"/>
          </a:p>
        </p:txBody>
      </p:sp>
      <p:pic>
        <p:nvPicPr>
          <p:cNvPr id="5" name="Рисунок 4">
            <a:extLst>
              <a:ext uri="{FF2B5EF4-FFF2-40B4-BE49-F238E27FC236}">
                <a16:creationId xmlns:a16="http://schemas.microsoft.com/office/drawing/2014/main" id="{D52481DA-4DD5-D84D-AC27-A2AB552423F5}"/>
              </a:ext>
            </a:extLst>
          </p:cNvPr>
          <p:cNvPicPr>
            <a:picLocks noChangeAspect="1"/>
          </p:cNvPicPr>
          <p:nvPr/>
        </p:nvPicPr>
        <p:blipFill rotWithShape="1">
          <a:blip r:embed="rId3">
            <a:extLst>
              <a:ext uri="{28A0092B-C50C-407E-A947-70E740481C1C}">
                <a14:useLocalDpi xmlns:a14="http://schemas.microsoft.com/office/drawing/2010/main" val="0"/>
              </a:ext>
            </a:extLst>
          </a:blip>
          <a:srcRect l="3705" t="-2" r="1852" b="-1386"/>
          <a:stretch/>
        </p:blipFill>
        <p:spPr>
          <a:xfrm>
            <a:off x="755576" y="188639"/>
            <a:ext cx="3672409" cy="5832649"/>
          </a:xfrm>
          <a:prstGeom prst="rect">
            <a:avLst/>
          </a:prstGeom>
        </p:spPr>
      </p:pic>
      <p:pic>
        <p:nvPicPr>
          <p:cNvPr id="10" name="Рисунок 9">
            <a:extLst>
              <a:ext uri="{FF2B5EF4-FFF2-40B4-BE49-F238E27FC236}">
                <a16:creationId xmlns:a16="http://schemas.microsoft.com/office/drawing/2014/main" id="{7590CF15-BDBC-344F-BD3D-53A668801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7" y="188639"/>
            <a:ext cx="3816423" cy="5752933"/>
          </a:xfrm>
          <a:prstGeom prst="rect">
            <a:avLst/>
          </a:prstGeom>
        </p:spPr>
        <p:style>
          <a:lnRef idx="2">
            <a:schemeClr val="accent3"/>
          </a:lnRef>
          <a:fillRef idx="1">
            <a:schemeClr val="lt1"/>
          </a:fillRef>
          <a:effectRef idx="0">
            <a:schemeClr val="accent3"/>
          </a:effectRef>
          <a:fontRef idx="minor">
            <a:schemeClr val="dk1"/>
          </a:fontRef>
        </p:style>
      </p:pic>
    </p:spTree>
  </p:cSld>
  <p:clrMapOvr>
    <a:masterClrMapping/>
  </p:clrMapOvr>
  <p:transition>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4860032" y="476672"/>
            <a:ext cx="3672408" cy="5160774"/>
          </a:xfrm>
          <a:prstGeom prst="rect">
            <a:avLst/>
          </a:prstGeom>
        </p:spPr>
        <p:txBody>
          <a:bodyPr wrap="square">
            <a:spAutoFit/>
          </a:bodyPr>
          <a:lstStyle/>
          <a:p>
            <a:r>
              <a:rPr lang="ru-RU" sz="2000" b="1" dirty="0"/>
              <a:t>5) подпишите ребенка на какой-нибудь журнал;</a:t>
            </a:r>
            <a:br>
              <a:rPr lang="ru-RU" sz="2000" b="1" dirty="0"/>
            </a:br>
            <a:r>
              <a:rPr lang="ru-RU" sz="2000" b="1" dirty="0"/>
              <a:t>6) устройте небольшую библиотечку прямо в комнате у ребенка;</a:t>
            </a:r>
            <a:br>
              <a:rPr lang="ru-RU" sz="2000" b="1" dirty="0"/>
            </a:br>
            <a:r>
              <a:rPr lang="ru-RU" sz="2000" b="1" dirty="0"/>
              <a:t>7) никогда не заставляйте дочитывать книгу , над которой ребенок скучает;</a:t>
            </a:r>
          </a:p>
          <a:p>
            <a:r>
              <a:rPr lang="ru-RU" sz="2000" b="1" dirty="0"/>
              <a:t>8) Во время чтения книги,</a:t>
            </a:r>
          </a:p>
          <a:p>
            <a:r>
              <a:rPr lang="ru-RU" sz="2000" b="1" dirty="0"/>
              <a:t>выясняйте значение трудных слов, рассматривайте иллюстрации.</a:t>
            </a:r>
          </a:p>
          <a:p>
            <a:r>
              <a:rPr lang="ru-RU" sz="2000" b="1" dirty="0"/>
              <a:t>9) Предложите ребенку нарисовать картинку к самому интересному отрывку из книги</a:t>
            </a:r>
          </a:p>
          <a:p>
            <a:r>
              <a:rPr lang="ru-RU" sz="2000" b="1" dirty="0"/>
              <a:t>или выучить его наизусть.</a:t>
            </a:r>
            <a:endParaRPr lang="ru-RU" sz="2000" dirty="0"/>
          </a:p>
        </p:txBody>
      </p:sp>
      <p:pic>
        <p:nvPicPr>
          <p:cNvPr id="4" name="Picture 2" descr="ALLDAY - народный сайт о дизайне &quot; Страница 3298"/>
          <p:cNvPicPr>
            <a:picLocks noChangeAspect="1" noChangeArrowheads="1" noCrop="1"/>
          </p:cNvPicPr>
          <p:nvPr/>
        </p:nvPicPr>
        <p:blipFill>
          <a:blip r:embed="rId3" cstate="screen"/>
          <a:srcRect/>
          <a:stretch>
            <a:fillRect/>
          </a:stretch>
        </p:blipFill>
        <p:spPr bwMode="auto">
          <a:xfrm>
            <a:off x="755576" y="1268760"/>
            <a:ext cx="3656250" cy="3240000"/>
          </a:xfrm>
          <a:prstGeom prst="rect">
            <a:avLst/>
          </a:prstGeom>
          <a:noFill/>
          <a:effectLst>
            <a:softEdge rad="317500"/>
          </a:effectLst>
        </p:spPr>
      </p:pic>
    </p:spTree>
  </p:cSld>
  <p:clrMapOvr>
    <a:masterClrMapping/>
  </p:clrMapOvr>
  <p:transition>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pic>
        <p:nvPicPr>
          <p:cNvPr id="4" name="Picture 2" descr="http://us.123rf.com/450wm/kharlamova/kharlamova1312/kharlamova131200207/24754259-%D0%94%D0%B5%D1%82%D0%B8-%D1%87%D0%B8%D1%82%D0%B0%D1%82%D1%8C-%D0%BA%D0%BD%D0%B8%D0%B3%D0%B8-%D0%B2-%D0%B1%D0%B8%D0%B1%D0%BB%D0%B8%D0%BE%D1%82%D0%B5%D0%BA%D0%B5.-%D0%92%D0%B5%D0%BA%D1%82%D0%BE%D1%80%D0%BD%D0%B0%D1%8F-%D0%B8%D0%BB%D0%BB%D1%8E%D1%81%D1%82%D1%80%D0%B0%D1%86%D0%B8%D1%8F..jpg"/>
          <p:cNvPicPr>
            <a:picLocks noChangeAspect="1" noChangeArrowheads="1"/>
          </p:cNvPicPr>
          <p:nvPr/>
        </p:nvPicPr>
        <p:blipFill>
          <a:blip r:embed="rId3" cstate="screen"/>
          <a:srcRect/>
          <a:stretch>
            <a:fillRect/>
          </a:stretch>
        </p:blipFill>
        <p:spPr bwMode="auto">
          <a:xfrm>
            <a:off x="5508104" y="3429000"/>
            <a:ext cx="2709471" cy="1980000"/>
          </a:xfrm>
          <a:prstGeom prst="rect">
            <a:avLst/>
          </a:prstGeom>
          <a:noFill/>
          <a:effectLst>
            <a:softEdge rad="317500"/>
          </a:effectLst>
        </p:spPr>
      </p:pic>
      <p:pic>
        <p:nvPicPr>
          <p:cNvPr id="5" name="Picture 2" descr="http://us.123rf.com/450wm/kharlamova/kharlamova1312/kharlamova131200207/24754259-%D0%94%D0%B5%D1%82%D0%B8-%D1%87%D0%B8%D1%82%D0%B0%D1%82%D1%8C-%D0%BA%D0%BD%D0%B8%D0%B3%D0%B8-%D0%B2-%D0%B1%D0%B8%D0%B1%D0%BB%D0%B8%D0%BE%D1%82%D0%B5%D0%BA%D0%B5.-%D0%92%D0%B5%D0%BA%D1%82%D0%BE%D1%80%D0%BD%D0%B0%D1%8F-%D0%B8%D0%BB%D0%BB%D1%8E%D1%81%D1%82%D1%80%D0%B0%D1%86%D0%B8%D1%8F..jpg"/>
          <p:cNvPicPr>
            <a:picLocks noChangeAspect="1" noChangeArrowheads="1"/>
          </p:cNvPicPr>
          <p:nvPr/>
        </p:nvPicPr>
        <p:blipFill>
          <a:blip r:embed="rId4" cstate="screen"/>
          <a:srcRect/>
          <a:stretch>
            <a:fillRect/>
          </a:stretch>
        </p:blipFill>
        <p:spPr bwMode="auto">
          <a:xfrm>
            <a:off x="6156176" y="404664"/>
            <a:ext cx="1923917" cy="1980000"/>
          </a:xfrm>
          <a:prstGeom prst="rect">
            <a:avLst/>
          </a:prstGeom>
          <a:noFill/>
          <a:effectLst>
            <a:softEdge rad="317500"/>
          </a:effectLst>
        </p:spPr>
      </p:pic>
      <p:pic>
        <p:nvPicPr>
          <p:cNvPr id="6" name="Picture 2" descr="http://us.123rf.com/450wm/kharlamova/kharlamova1312/kharlamova131200207/24754259-%D0%94%D0%B5%D1%82%D0%B8-%D1%87%D0%B8%D1%82%D0%B0%D1%82%D1%8C-%D0%BA%D0%BD%D0%B8%D0%B3%D0%B8-%D0%B2-%D0%B1%D0%B8%D0%B1%D0%BB%D0%B8%D0%BE%D1%82%D0%B5%D0%BA%D0%B5.-%D0%92%D0%B5%D0%BA%D1%82%D0%BE%D1%80%D0%BD%D0%B0%D1%8F-%D0%B8%D0%BB%D0%BB%D1%8E%D1%81%D1%82%D1%80%D0%B0%D1%86%D0%B8%D1%8F..jpg"/>
          <p:cNvPicPr>
            <a:picLocks noChangeAspect="1" noChangeArrowheads="1"/>
          </p:cNvPicPr>
          <p:nvPr/>
        </p:nvPicPr>
        <p:blipFill>
          <a:blip r:embed="rId5" cstate="screen"/>
          <a:srcRect r="-6637"/>
          <a:stretch>
            <a:fillRect/>
          </a:stretch>
        </p:blipFill>
        <p:spPr bwMode="auto">
          <a:xfrm>
            <a:off x="755576" y="332656"/>
            <a:ext cx="2772311" cy="1980000"/>
          </a:xfrm>
          <a:prstGeom prst="rect">
            <a:avLst/>
          </a:prstGeom>
          <a:noFill/>
          <a:effectLst>
            <a:softEdge rad="317500"/>
          </a:effectLst>
        </p:spPr>
      </p:pic>
      <p:sp>
        <p:nvSpPr>
          <p:cNvPr id="8" name="Прямоугольник 7"/>
          <p:cNvSpPr/>
          <p:nvPr/>
        </p:nvSpPr>
        <p:spPr>
          <a:xfrm>
            <a:off x="1187624" y="2348880"/>
            <a:ext cx="7128792" cy="646331"/>
          </a:xfrm>
          <a:prstGeom prst="rect">
            <a:avLst/>
          </a:prstGeom>
          <a:scene3d>
            <a:camera prst="orthographicFront"/>
            <a:lightRig rig="threePt" dir="t"/>
          </a:scene3d>
          <a:sp3d>
            <a:bevelT/>
          </a:sp3d>
        </p:spPr>
        <p:txBody>
          <a:bodyPr wrap="square">
            <a:spAutoFit/>
          </a:bodyPr>
          <a:lstStyle/>
          <a:p>
            <a:r>
              <a:rPr lang="ru-RU" sz="3600" b="1" dirty="0">
                <a:solidFill>
                  <a:srgbClr val="C00000"/>
                </a:solidFill>
                <a:effectLst>
                  <a:glow rad="63500">
                    <a:schemeClr val="accent5">
                      <a:satMod val="175000"/>
                      <a:alpha val="40000"/>
                    </a:schemeClr>
                  </a:glow>
                </a:effectLst>
              </a:rPr>
              <a:t>           Спасибо за внимание! </a:t>
            </a:r>
            <a:endParaRPr lang="ru-RU" sz="3600" dirty="0">
              <a:effectLst>
                <a:glow rad="63500">
                  <a:schemeClr val="accent5">
                    <a:satMod val="175000"/>
                    <a:alpha val="40000"/>
                  </a:schemeClr>
                </a:glow>
              </a:effectLst>
            </a:endParaRPr>
          </a:p>
        </p:txBody>
      </p:sp>
      <p:pic>
        <p:nvPicPr>
          <p:cNvPr id="9" name="Picture 5" descr="C:\Users\Виктор\Pictures\chtenie-knig-detyam.jpg"/>
          <p:cNvPicPr>
            <a:picLocks noChangeAspect="1" noChangeArrowheads="1"/>
          </p:cNvPicPr>
          <p:nvPr/>
        </p:nvPicPr>
        <p:blipFill>
          <a:blip r:embed="rId6" cstate="screen"/>
          <a:srcRect/>
          <a:stretch>
            <a:fillRect/>
          </a:stretch>
        </p:blipFill>
        <p:spPr bwMode="auto">
          <a:xfrm>
            <a:off x="899592" y="3429000"/>
            <a:ext cx="2340000" cy="2340000"/>
          </a:xfrm>
          <a:prstGeom prst="rect">
            <a:avLst/>
          </a:prstGeom>
          <a:noFill/>
          <a:effectLst>
            <a:softEdge rad="317500"/>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260648"/>
            <a:ext cx="9168904" cy="6858000"/>
          </a:xfrm>
          <a:prstGeom prst="rect">
            <a:avLst/>
          </a:prstGeom>
          <a:noFill/>
        </p:spPr>
      </p:pic>
      <p:sp>
        <p:nvSpPr>
          <p:cNvPr id="3" name="Прямоугольник 2"/>
          <p:cNvSpPr/>
          <p:nvPr/>
        </p:nvSpPr>
        <p:spPr>
          <a:xfrm>
            <a:off x="899592" y="620688"/>
            <a:ext cx="3744416" cy="4708981"/>
          </a:xfrm>
          <a:prstGeom prst="rect">
            <a:avLst/>
          </a:prstGeom>
        </p:spPr>
        <p:txBody>
          <a:bodyPr wrap="square">
            <a:spAutoFit/>
          </a:bodyPr>
          <a:lstStyle/>
          <a:p>
            <a:r>
              <a:rPr lang="ru-RU" sz="2000" b="1" dirty="0"/>
              <a:t>Не секрет, что в связи с бурным развитием коммуникационных технологий родители все чаще предают вопросы воспитания ребенка телевизору, игровой приставке или Интернету. В современном ритме жизни для большинства взрослых общение ребенка с книгой перестало быть неотъемлемой частью развития их чад. Все реже встречаются семьи, где сохранилась традиция проводить вечер с книгой в руках, читая ребенку на ночь.</a:t>
            </a:r>
          </a:p>
        </p:txBody>
      </p:sp>
      <p:sp>
        <p:nvSpPr>
          <p:cNvPr id="5" name="TextBox 4">
            <a:extLst>
              <a:ext uri="{FF2B5EF4-FFF2-40B4-BE49-F238E27FC236}">
                <a16:creationId xmlns:a16="http://schemas.microsoft.com/office/drawing/2014/main" id="{5509E0F5-2CE2-594E-A70E-E1788DB8812C}"/>
              </a:ext>
            </a:extLst>
          </p:cNvPr>
          <p:cNvSpPr txBox="1"/>
          <p:nvPr/>
        </p:nvSpPr>
        <p:spPr>
          <a:xfrm>
            <a:off x="4932040" y="260648"/>
            <a:ext cx="3528392" cy="5909310"/>
          </a:xfrm>
          <a:prstGeom prst="rect">
            <a:avLst/>
          </a:prstGeom>
          <a:noFill/>
        </p:spPr>
        <p:txBody>
          <a:bodyPr wrap="square" rtlCol="0">
            <a:spAutoFit/>
          </a:bodyPr>
          <a:lstStyle/>
          <a:p>
            <a:r>
              <a:rPr lang="ru-RU" b="1" i="1" dirty="0">
                <a:latin typeface="Aharoni" panose="020F0502020204030204" pitchFamily="34" charset="0"/>
                <a:cs typeface="Aharoni" panose="020F0502020204030204" pitchFamily="34" charset="0"/>
              </a:rPr>
              <a:t>Актуальность проекта:</a:t>
            </a:r>
            <a:endParaRPr lang="ru-RU" b="1" dirty="0">
              <a:latin typeface="Aharoni" panose="020F0502020204030204" pitchFamily="34" charset="0"/>
              <a:cs typeface="Aharoni" panose="020F0502020204030204" pitchFamily="34" charset="0"/>
            </a:endParaRPr>
          </a:p>
          <a:p>
            <a:r>
              <a:rPr lang="ru-RU" b="1" dirty="0">
                <a:latin typeface="Aharoni" panose="020F0502020204030204" pitchFamily="34" charset="0"/>
                <a:cs typeface="Aharoni" panose="020F0502020204030204" pitchFamily="34" charset="0"/>
              </a:rPr>
              <a:t>Данный проект разработан в силу особой актуальности на сегодняшний день проблемы не читающего молодого поколения у нас стране, в частности, снижения интереса к книге и чтению у дошкольников. Данные анкетирования родителей, бесед с детьми, а также отсутствие системы по формированию у дошкольников интереса и любви к литературе, отсутствие понимания значимости библиотек в нашей жизни направило на поиск новых, более совершенных подходов в решении данной проблемы.</a:t>
            </a:r>
          </a:p>
        </p:txBody>
      </p:sp>
    </p:spTree>
  </p:cSld>
  <p:clrMapOvr>
    <a:masterClrMapping/>
  </p:clrMapOvr>
  <p:transition>
    <p:pull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pic>
        <p:nvPicPr>
          <p:cNvPr id="5" name="Picture 6" descr="C:\Users\Виктор\Pictures\рыбка з.jpg"/>
          <p:cNvPicPr>
            <a:picLocks noChangeAspect="1" noChangeArrowheads="1"/>
          </p:cNvPicPr>
          <p:nvPr/>
        </p:nvPicPr>
        <p:blipFill>
          <a:blip r:embed="rId3" cstate="screen"/>
          <a:srcRect/>
          <a:stretch>
            <a:fillRect/>
          </a:stretch>
        </p:blipFill>
        <p:spPr bwMode="auto">
          <a:xfrm>
            <a:off x="1741030" y="3833664"/>
            <a:ext cx="1516380" cy="1927860"/>
          </a:xfrm>
          <a:prstGeom prst="rect">
            <a:avLst/>
          </a:prstGeom>
          <a:noFill/>
          <a:effectLst>
            <a:softEdge rad="317500"/>
          </a:effectLst>
        </p:spPr>
      </p:pic>
      <p:sp>
        <p:nvSpPr>
          <p:cNvPr id="2" name="TextBox 1">
            <a:extLst>
              <a:ext uri="{FF2B5EF4-FFF2-40B4-BE49-F238E27FC236}">
                <a16:creationId xmlns:a16="http://schemas.microsoft.com/office/drawing/2014/main" id="{5838E620-1775-BD49-BFE6-8EBD67B9D939}"/>
              </a:ext>
            </a:extLst>
          </p:cNvPr>
          <p:cNvSpPr txBox="1"/>
          <p:nvPr/>
        </p:nvSpPr>
        <p:spPr>
          <a:xfrm>
            <a:off x="4998440" y="548680"/>
            <a:ext cx="3534000" cy="4216539"/>
          </a:xfrm>
          <a:prstGeom prst="rect">
            <a:avLst/>
          </a:prstGeom>
          <a:noFill/>
        </p:spPr>
        <p:txBody>
          <a:bodyPr wrap="square" rtlCol="0">
            <a:spAutoFit/>
          </a:bodyPr>
          <a:lstStyle/>
          <a:p>
            <a:r>
              <a:rPr lang="ru-RU" sz="2800" b="1" i="1" dirty="0"/>
              <a:t>Цель проекта:</a:t>
            </a:r>
            <a:r>
              <a:rPr lang="ru-RU" sz="2800" b="1" dirty="0"/>
              <a:t> </a:t>
            </a:r>
            <a:r>
              <a:rPr lang="ru-RU" sz="2400" b="1" dirty="0"/>
              <a:t>способствовать формированию устойчивого интереса  дошкольников к книге, художественной литературе через создание единой системы работы между ДОУ, библиотекой и семьей.</a:t>
            </a:r>
          </a:p>
        </p:txBody>
      </p:sp>
      <p:pic>
        <p:nvPicPr>
          <p:cNvPr id="7" name="Рисунок 6" descr="Изображение выглядит как человек, внутренний, сидит, девочка&#10;&#10;Автоматически созданное описание">
            <a:extLst>
              <a:ext uri="{FF2B5EF4-FFF2-40B4-BE49-F238E27FC236}">
                <a16:creationId xmlns:a16="http://schemas.microsoft.com/office/drawing/2014/main" id="{97A46726-C817-E143-899B-DFBE9DA4B1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976" y="260648"/>
            <a:ext cx="3534000" cy="3573016"/>
          </a:xfrm>
          <a:prstGeom prst="rect">
            <a:avLst/>
          </a:prstGeom>
        </p:spPr>
      </p:pic>
    </p:spTree>
  </p:cSld>
  <p:clrMapOvr>
    <a:masterClrMapping/>
  </p:clrMapOvr>
  <p:transition>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131564" y="0"/>
            <a:ext cx="9168904" cy="6858000"/>
          </a:xfrm>
          <a:prstGeom prst="rect">
            <a:avLst/>
          </a:prstGeom>
          <a:noFill/>
        </p:spPr>
      </p:pic>
      <p:sp>
        <p:nvSpPr>
          <p:cNvPr id="3" name="Прямоугольник 2"/>
          <p:cNvSpPr/>
          <p:nvPr/>
        </p:nvSpPr>
        <p:spPr>
          <a:xfrm>
            <a:off x="4716016" y="188640"/>
            <a:ext cx="4104456" cy="400110"/>
          </a:xfrm>
          <a:prstGeom prst="rect">
            <a:avLst/>
          </a:prstGeom>
        </p:spPr>
        <p:txBody>
          <a:bodyPr wrap="square">
            <a:spAutoFit/>
          </a:bodyPr>
          <a:lstStyle/>
          <a:p>
            <a:r>
              <a:rPr lang="ru-RU" dirty="0"/>
              <a:t> </a:t>
            </a:r>
            <a:r>
              <a:rPr lang="ru-RU" sz="2000" b="1" dirty="0"/>
              <a:t> </a:t>
            </a:r>
          </a:p>
        </p:txBody>
      </p:sp>
      <p:sp>
        <p:nvSpPr>
          <p:cNvPr id="7" name="TextBox 6">
            <a:extLst>
              <a:ext uri="{FF2B5EF4-FFF2-40B4-BE49-F238E27FC236}">
                <a16:creationId xmlns:a16="http://schemas.microsoft.com/office/drawing/2014/main" id="{CD6D354E-B7A8-5C47-A0F1-C36EBCF51298}"/>
              </a:ext>
            </a:extLst>
          </p:cNvPr>
          <p:cNvSpPr txBox="1"/>
          <p:nvPr/>
        </p:nvSpPr>
        <p:spPr>
          <a:xfrm>
            <a:off x="971600" y="741150"/>
            <a:ext cx="3248744" cy="5078313"/>
          </a:xfrm>
          <a:prstGeom prst="rect">
            <a:avLst/>
          </a:prstGeom>
          <a:noFill/>
        </p:spPr>
        <p:txBody>
          <a:bodyPr wrap="square" rtlCol="0">
            <a:spAutoFit/>
          </a:bodyPr>
          <a:lstStyle/>
          <a:p>
            <a:r>
              <a:rPr lang="ru-RU" sz="2400" b="1" i="1" dirty="0"/>
              <a:t>Задачи:</a:t>
            </a:r>
            <a:endParaRPr lang="ru-RU" sz="2400" b="1" dirty="0"/>
          </a:p>
          <a:p>
            <a:pPr lvl="0"/>
            <a:r>
              <a:rPr lang="ru-RU" sz="2000" b="1" dirty="0"/>
              <a:t>Закреплять знания детей о книге, книжной иллюстрации. </a:t>
            </a:r>
          </a:p>
          <a:p>
            <a:pPr lvl="0"/>
            <a:r>
              <a:rPr lang="ru-RU" sz="2000" b="1" dirty="0"/>
              <a:t>Познакомить с библиотекой как центром хранения книг, созданных писателями и поэтами.</a:t>
            </a:r>
          </a:p>
          <a:p>
            <a:pPr lvl="0"/>
            <a:r>
              <a:rPr lang="ru-RU" sz="2000" b="1" dirty="0"/>
              <a:t>Повысить эффективность работы по приобщению дошкольников к книге через взаимодействие всех участников образовательного процесса: педагогов, детей, родителей;</a:t>
            </a:r>
          </a:p>
        </p:txBody>
      </p:sp>
      <p:sp>
        <p:nvSpPr>
          <p:cNvPr id="4" name="TextBox 3">
            <a:extLst>
              <a:ext uri="{FF2B5EF4-FFF2-40B4-BE49-F238E27FC236}">
                <a16:creationId xmlns:a16="http://schemas.microsoft.com/office/drawing/2014/main" id="{1D1A959E-18D8-AA4B-A522-1CFDE870DB93}"/>
              </a:ext>
            </a:extLst>
          </p:cNvPr>
          <p:cNvSpPr txBox="1"/>
          <p:nvPr/>
        </p:nvSpPr>
        <p:spPr>
          <a:xfrm>
            <a:off x="5060380" y="404664"/>
            <a:ext cx="3592016" cy="5262979"/>
          </a:xfrm>
          <a:prstGeom prst="rect">
            <a:avLst/>
          </a:prstGeom>
          <a:noFill/>
        </p:spPr>
        <p:txBody>
          <a:bodyPr wrap="square" rtlCol="0">
            <a:spAutoFit/>
          </a:bodyPr>
          <a:lstStyle/>
          <a:p>
            <a:pPr lvl="0"/>
            <a:r>
              <a:rPr lang="ru-RU" sz="2400" dirty="0"/>
              <a:t>Способствовать зарождению традиции семейного чтения;</a:t>
            </a:r>
          </a:p>
          <a:p>
            <a:pPr lvl="0"/>
            <a:r>
              <a:rPr lang="ru-RU" sz="2400" dirty="0"/>
              <a:t>Повысить педагогическую культуру родителей по проблеме приобщения дошкольников к книге;</a:t>
            </a:r>
          </a:p>
          <a:p>
            <a:pPr lvl="0"/>
            <a:r>
              <a:rPr lang="ru-RU" sz="2400" dirty="0"/>
              <a:t>Воспитать бережное отношение дошкольников к книге как результату труда многих людей.</a:t>
            </a:r>
          </a:p>
          <a:p>
            <a:r>
              <a:rPr lang="ru-RU" sz="2400" dirty="0"/>
              <a:t>Способствовать развитию речи, памяти, внимания </a:t>
            </a:r>
          </a:p>
        </p:txBody>
      </p:sp>
    </p:spTree>
  </p:cSld>
  <p:clrMapOvr>
    <a:masterClrMapping/>
  </p:clrMapOvr>
  <p:transition>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683568" y="332656"/>
            <a:ext cx="3888432" cy="707886"/>
          </a:xfrm>
          <a:prstGeom prst="rect">
            <a:avLst/>
          </a:prstGeom>
        </p:spPr>
        <p:txBody>
          <a:bodyPr wrap="square">
            <a:spAutoFit/>
          </a:bodyPr>
          <a:lstStyle/>
          <a:p>
            <a:pPr lvl="0" fontAlgn="base">
              <a:spcBef>
                <a:spcPct val="0"/>
              </a:spcBef>
              <a:spcAft>
                <a:spcPct val="0"/>
              </a:spcAft>
            </a:pPr>
            <a:r>
              <a:rPr lang="ru-RU" sz="2000" b="1" dirty="0">
                <a:solidFill>
                  <a:srgbClr val="003399"/>
                </a:solidFill>
                <a:cs typeface="Arial" pitchFamily="34" charset="0"/>
              </a:rPr>
              <a:t>Книги для детей - важный фактор формирования личности</a:t>
            </a:r>
          </a:p>
        </p:txBody>
      </p:sp>
      <p:sp>
        <p:nvSpPr>
          <p:cNvPr id="4" name="Прямоугольник 3"/>
          <p:cNvSpPr/>
          <p:nvPr/>
        </p:nvSpPr>
        <p:spPr>
          <a:xfrm>
            <a:off x="467544" y="1052736"/>
            <a:ext cx="4104456" cy="5016758"/>
          </a:xfrm>
          <a:prstGeom prst="rect">
            <a:avLst/>
          </a:prstGeom>
        </p:spPr>
        <p:txBody>
          <a:bodyPr wrap="square">
            <a:spAutoFit/>
          </a:bodyPr>
          <a:lstStyle/>
          <a:p>
            <a:pPr lvl="0" eaLnBrk="0" fontAlgn="base" hangingPunct="0">
              <a:spcBef>
                <a:spcPct val="0"/>
              </a:spcBef>
              <a:spcAft>
                <a:spcPct val="0"/>
              </a:spcAft>
            </a:pPr>
            <a:r>
              <a:rPr lang="ru-RU" sz="2000" b="1" dirty="0">
                <a:solidFill>
                  <a:srgbClr val="000000"/>
                </a:solidFill>
                <a:cs typeface="Arial" pitchFamily="34" charset="0"/>
              </a:rPr>
              <a:t>Книги для детей представляют собой самостоятельный пласт литературного творчества. </a:t>
            </a:r>
          </a:p>
          <a:p>
            <a:pPr lvl="0" eaLnBrk="0" fontAlgn="base" hangingPunct="0">
              <a:spcBef>
                <a:spcPct val="0"/>
              </a:spcBef>
              <a:spcAft>
                <a:spcPct val="0"/>
              </a:spcAft>
            </a:pPr>
            <a:r>
              <a:rPr lang="ru-RU" sz="2000" b="1" dirty="0">
                <a:solidFill>
                  <a:srgbClr val="000000"/>
                </a:solidFill>
                <a:cs typeface="Arial" pitchFamily="34" charset="0"/>
              </a:rPr>
              <a:t>Часто бывает так, что книги, прочитанные в раннем детстве, определяют взгляды и ценности человека на всю его жизнь. </a:t>
            </a:r>
          </a:p>
          <a:p>
            <a:pPr lvl="0" eaLnBrk="0" fontAlgn="base" hangingPunct="0">
              <a:spcBef>
                <a:spcPct val="0"/>
              </a:spcBef>
              <a:spcAft>
                <a:spcPct val="0"/>
              </a:spcAft>
            </a:pPr>
            <a:r>
              <a:rPr lang="ru-RU" sz="2000" b="1" dirty="0">
                <a:solidFill>
                  <a:srgbClr val="000000"/>
                </a:solidFill>
                <a:cs typeface="Arial" pitchFamily="34" charset="0"/>
              </a:rPr>
              <a:t>Книги для детей играют огромную роль в формировании характера и воспитании малышей, так как пишутся они в целях образования и обучения ребёнка. </a:t>
            </a:r>
          </a:p>
          <a:p>
            <a:pPr lvl="0" eaLnBrk="0" fontAlgn="base" hangingPunct="0">
              <a:spcBef>
                <a:spcPct val="0"/>
              </a:spcBef>
              <a:spcAft>
                <a:spcPct val="0"/>
              </a:spcAft>
            </a:pPr>
            <a:r>
              <a:rPr lang="ru-RU" sz="2000" b="1" dirty="0">
                <a:solidFill>
                  <a:srgbClr val="000000"/>
                </a:solidFill>
                <a:cs typeface="Arial" pitchFamily="34" charset="0"/>
              </a:rPr>
              <a:t>Некоторые, особенно удачные, детские книги любят и взрослые. </a:t>
            </a:r>
          </a:p>
          <a:p>
            <a:pPr lvl="0" eaLnBrk="0" fontAlgn="base" hangingPunct="0">
              <a:spcBef>
                <a:spcPct val="0"/>
              </a:spcBef>
              <a:spcAft>
                <a:spcPct val="0"/>
              </a:spcAft>
            </a:pPr>
            <a:r>
              <a:rPr lang="ru-RU" sz="2000" b="1" dirty="0">
                <a:solidFill>
                  <a:srgbClr val="000000"/>
                </a:solidFill>
                <a:cs typeface="Arial" pitchFamily="34" charset="0"/>
              </a:rPr>
              <a:t> Любовь к чтению – очень полезная привычка.</a:t>
            </a:r>
          </a:p>
        </p:txBody>
      </p:sp>
      <p:pic>
        <p:nvPicPr>
          <p:cNvPr id="5" name="Рисунок 4" descr="Изображение выглядит как внутренний, стол, кухня, офис&#10;&#10;Автоматически созданное описание">
            <a:extLst>
              <a:ext uri="{FF2B5EF4-FFF2-40B4-BE49-F238E27FC236}">
                <a16:creationId xmlns:a16="http://schemas.microsoft.com/office/drawing/2014/main" id="{AAE79C69-BBF6-824C-8F15-8ED2447DE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716016" y="188640"/>
            <a:ext cx="3744416" cy="5616624"/>
          </a:xfrm>
          <a:prstGeom prst="rect">
            <a:avLst/>
          </a:prstGeom>
        </p:spPr>
      </p:pic>
    </p:spTree>
  </p:cSld>
  <p:clrMapOvr>
    <a:masterClrMapping/>
  </p:clrMapOvr>
  <p:transition>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4860032" y="332656"/>
            <a:ext cx="3600400" cy="5293757"/>
          </a:xfrm>
          <a:prstGeom prst="rect">
            <a:avLst/>
          </a:prstGeom>
        </p:spPr>
        <p:txBody>
          <a:bodyPr wrap="square">
            <a:spAutoFit/>
          </a:bodyPr>
          <a:lstStyle/>
          <a:p>
            <a:br>
              <a:rPr lang="ru-RU" dirty="0"/>
            </a:br>
            <a:r>
              <a:rPr lang="ru-RU" sz="2000" b="1" dirty="0"/>
              <a:t>Начинайте читать как можно раньше. Это не только развивает малыша, но и дает возможность объединиться с близким человеком на основе общего интереса, совместного действия, то есть способствует теплым эмоциональным отношениям.</a:t>
            </a:r>
            <a:br>
              <a:rPr lang="ru-RU" sz="2000" b="1" dirty="0"/>
            </a:br>
            <a:r>
              <a:rPr lang="ru-RU" sz="2000" b="1" dirty="0"/>
              <a:t>Читайте только те книги, которые нравятся Вам. Если вам не нравится - лучше не берите, это будет чувствоваться в вашем чтении и не вызовет должного отклика у ребенка. </a:t>
            </a:r>
          </a:p>
        </p:txBody>
      </p:sp>
      <p:pic>
        <p:nvPicPr>
          <p:cNvPr id="6" name="Рисунок 5" descr="Изображение выглядит как человек, внутренний, сидит, стол&#10;&#10;Автоматически созданное описание">
            <a:extLst>
              <a:ext uri="{FF2B5EF4-FFF2-40B4-BE49-F238E27FC236}">
                <a16:creationId xmlns:a16="http://schemas.microsoft.com/office/drawing/2014/main" id="{C6B564D4-AB8B-1F4F-9236-57C9708FC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332656"/>
            <a:ext cx="3600400" cy="5544616"/>
          </a:xfrm>
          <a:prstGeom prst="rect">
            <a:avLst/>
          </a:prstGeom>
        </p:spPr>
      </p:pic>
    </p:spTree>
  </p:cSld>
  <p:clrMapOvr>
    <a:masterClrMapping/>
  </p:clrMapOvr>
  <p:transition>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827584" y="260648"/>
            <a:ext cx="3744416" cy="3245297"/>
          </a:xfrm>
          <a:prstGeom prst="rect">
            <a:avLst/>
          </a:prstGeom>
        </p:spPr>
        <p:txBody>
          <a:bodyPr wrap="square">
            <a:spAutoFit/>
          </a:bodyPr>
          <a:lstStyle/>
          <a:p>
            <a:br>
              <a:rPr lang="ru-RU" sz="2000" b="1" dirty="0"/>
            </a:br>
            <a:r>
              <a:rPr lang="ru-RU" sz="2000" b="1" dirty="0"/>
              <a:t> Постарайтесь заранее прочитать то, что собираетесь читать ребенку. Вспомните книги, которые читали в детстве вам, спросите у своих родителей, опросите знакомых, что они читают своим детям.</a:t>
            </a:r>
          </a:p>
          <a:p>
            <a:endParaRPr lang="ru-RU" sz="2000" b="1" dirty="0"/>
          </a:p>
          <a:p>
            <a:endParaRPr lang="ru-RU" sz="2000" b="1" dirty="0"/>
          </a:p>
        </p:txBody>
      </p:sp>
      <p:sp>
        <p:nvSpPr>
          <p:cNvPr id="6" name="Прямоугольник 5"/>
          <p:cNvSpPr/>
          <p:nvPr/>
        </p:nvSpPr>
        <p:spPr>
          <a:xfrm>
            <a:off x="827584" y="2780928"/>
            <a:ext cx="3672408" cy="1679124"/>
          </a:xfrm>
          <a:prstGeom prst="rect">
            <a:avLst/>
          </a:prstGeom>
        </p:spPr>
        <p:txBody>
          <a:bodyPr wrap="square">
            <a:spAutoFit/>
          </a:bodyPr>
          <a:lstStyle/>
          <a:p>
            <a:r>
              <a:rPr lang="ru-RU" sz="2000" b="1" dirty="0"/>
              <a:t>Выбирайте для чтения подлинно художественные произведения. Пусть ребенок видит, какое удовольствие доставляет чтение.</a:t>
            </a:r>
          </a:p>
        </p:txBody>
      </p:sp>
      <p:sp>
        <p:nvSpPr>
          <p:cNvPr id="7" name="TextBox 6"/>
          <p:cNvSpPr txBox="1"/>
          <p:nvPr/>
        </p:nvSpPr>
        <p:spPr>
          <a:xfrm>
            <a:off x="827584" y="4509120"/>
            <a:ext cx="3600400" cy="1015663"/>
          </a:xfrm>
          <a:prstGeom prst="rect">
            <a:avLst/>
          </a:prstGeom>
          <a:noFill/>
        </p:spPr>
        <p:txBody>
          <a:bodyPr wrap="square" rtlCol="0">
            <a:spAutoFit/>
          </a:bodyPr>
          <a:lstStyle/>
          <a:p>
            <a:r>
              <a:rPr lang="ru-RU" sz="2000" b="1" i="1" dirty="0"/>
              <a:t>«Лучше ничего не читать, чем читать плохую литературу.»  Белинский В.Г.</a:t>
            </a:r>
          </a:p>
        </p:txBody>
      </p:sp>
      <p:pic>
        <p:nvPicPr>
          <p:cNvPr id="4" name="Рисунок 3" descr="Изображение выглядит как внутренний, человек, сидит, девочка&#10;&#10;Автоматически созданное описание">
            <a:extLst>
              <a:ext uri="{FF2B5EF4-FFF2-40B4-BE49-F238E27FC236}">
                <a16:creationId xmlns:a16="http://schemas.microsoft.com/office/drawing/2014/main" id="{E8FE7DD0-9D52-E042-9033-A1B5BA43E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8" y="260648"/>
            <a:ext cx="3744416" cy="5544616"/>
          </a:xfrm>
          <a:prstGeom prst="rect">
            <a:avLst/>
          </a:prstGeom>
        </p:spPr>
      </p:pic>
    </p:spTree>
  </p:cSld>
  <p:clrMapOvr>
    <a:masterClrMapping/>
  </p:clrMapOvr>
  <p:transition>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5004048" y="548680"/>
            <a:ext cx="3384376" cy="4401205"/>
          </a:xfrm>
          <a:prstGeom prst="rect">
            <a:avLst/>
          </a:prstGeom>
        </p:spPr>
        <p:txBody>
          <a:bodyPr wrap="square">
            <a:spAutoFit/>
          </a:bodyPr>
          <a:lstStyle/>
          <a:p>
            <a:r>
              <a:rPr lang="ru-RU" sz="2000" b="1" i="1" dirty="0"/>
              <a:t>Выбирая книги для чтения </a:t>
            </a:r>
            <a:r>
              <a:rPr lang="ru-RU" sz="2000" b="1" dirty="0"/>
              <a:t>дошкольнику, следует обратить внимание на следующее моменты:</a:t>
            </a:r>
            <a:br>
              <a:rPr lang="ru-RU" sz="2000" b="1" dirty="0"/>
            </a:br>
            <a:r>
              <a:rPr lang="ru-RU" sz="2000" b="1" dirty="0"/>
              <a:t>1. Интереснее всего для любого человека информация, о нем самом или о подобном. Поэтому основным принципом выбора книг для дошкольников будет тема «О детях». Далее — книги о природе, животных, приключениях и т. д.</a:t>
            </a:r>
          </a:p>
        </p:txBody>
      </p:sp>
      <p:pic>
        <p:nvPicPr>
          <p:cNvPr id="5" name="Рисунок 4" descr="Изображение выглядит как книга, полка, внутренний, объект&#10;&#10;Автоматически созданное описание">
            <a:extLst>
              <a:ext uri="{FF2B5EF4-FFF2-40B4-BE49-F238E27FC236}">
                <a16:creationId xmlns:a16="http://schemas.microsoft.com/office/drawing/2014/main" id="{BBC394D2-D061-8949-86DE-24A39326B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332656"/>
            <a:ext cx="3816424" cy="5472608"/>
          </a:xfrm>
          <a:prstGeom prst="rect">
            <a:avLst/>
          </a:prstGeom>
        </p:spPr>
      </p:pic>
    </p:spTree>
  </p:cSld>
  <p:clrMapOvr>
    <a:masterClrMapping/>
  </p:clrMapOvr>
  <p:transition>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683568" y="548679"/>
            <a:ext cx="4032448" cy="4678204"/>
          </a:xfrm>
          <a:prstGeom prst="rect">
            <a:avLst/>
          </a:prstGeom>
        </p:spPr>
        <p:txBody>
          <a:bodyPr wrap="square">
            <a:spAutoFit/>
          </a:bodyPr>
          <a:lstStyle/>
          <a:p>
            <a:r>
              <a:rPr lang="ru-RU" sz="2000" b="1" dirty="0"/>
              <a:t>Литература для двух- и трехлеток - это короткие истории, описанные простыми предложениями, с рифмами и повторами. «Золотой запас» в этом жанре – К.Ушинский и Л.Толстой. </a:t>
            </a:r>
            <a:r>
              <a:rPr lang="ru-RU" sz="2000" b="1" dirty="0" err="1"/>
              <a:t>Сказкотерапевты</a:t>
            </a:r>
            <a:r>
              <a:rPr lang="ru-RU" sz="2000" b="1" dirty="0"/>
              <a:t> утверждают, что обязательными </a:t>
            </a:r>
          </a:p>
          <a:p>
            <a:r>
              <a:rPr lang="ru-RU" sz="2000" b="1" dirty="0"/>
              <a:t>в памяти детей должны быть укоренены четыре сказки: Курочка Ряба, Репка, Колобок и Теремок. Остальные тоже хорошо, но эти – </a:t>
            </a:r>
            <a:r>
              <a:rPr lang="ru-RU" sz="2000" b="1" dirty="0" err="1"/>
              <a:t>пренепременно</a:t>
            </a:r>
            <a:r>
              <a:rPr lang="ru-RU" sz="2000" b="1" dirty="0"/>
              <a:t> и с интересными картинками!)</a:t>
            </a:r>
          </a:p>
          <a:p>
            <a:r>
              <a:rPr lang="ru-RU" dirty="0"/>
              <a:t> </a:t>
            </a:r>
          </a:p>
        </p:txBody>
      </p:sp>
      <p:pic>
        <p:nvPicPr>
          <p:cNvPr id="4" name="Picture 6" descr="C:\Users\Виктор\Pictures\Сказки\repka_1.jpg"/>
          <p:cNvPicPr>
            <a:picLocks noChangeAspect="1" noChangeArrowheads="1"/>
          </p:cNvPicPr>
          <p:nvPr/>
        </p:nvPicPr>
        <p:blipFill>
          <a:blip r:embed="rId3" cstate="screen"/>
          <a:srcRect/>
          <a:stretch>
            <a:fillRect/>
          </a:stretch>
        </p:blipFill>
        <p:spPr bwMode="auto">
          <a:xfrm>
            <a:off x="5076056" y="1268760"/>
            <a:ext cx="3240000" cy="3140506"/>
          </a:xfrm>
          <a:prstGeom prst="rect">
            <a:avLst/>
          </a:prstGeom>
          <a:noFill/>
          <a:effectLst>
            <a:softEdge rad="317500"/>
          </a:effectLst>
        </p:spPr>
      </p:pic>
    </p:spTree>
  </p:cSld>
  <p:clrMapOvr>
    <a:masterClrMapping/>
  </p:clrMapOvr>
  <p:transition>
    <p:pull dir="r"/>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899</Words>
  <Application>Microsoft Macintosh PowerPoint</Application>
  <PresentationFormat>Экран (4:3)</PresentationFormat>
  <Paragraphs>42</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Aharoni</vt:lpstr>
      <vt:lpstr>Arial</vt:lpstr>
      <vt:lpstr>Calibri</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Виктор</dc:creator>
  <cp:lastModifiedBy>Евгения Волкова</cp:lastModifiedBy>
  <cp:revision>94</cp:revision>
  <dcterms:created xsi:type="dcterms:W3CDTF">2015-02-27T20:42:58Z</dcterms:created>
  <dcterms:modified xsi:type="dcterms:W3CDTF">2020-02-26T07:43:14Z</dcterms:modified>
</cp:coreProperties>
</file>